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9" r:id="rId8"/>
    <p:sldId id="262" r:id="rId9"/>
    <p:sldId id="263" r:id="rId10"/>
    <p:sldId id="264" r:id="rId11"/>
    <p:sldId id="266" r:id="rId12"/>
    <p:sldId id="267" r:id="rId13"/>
    <p:sldId id="265" r:id="rId14"/>
    <p:sldId id="268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884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594D8-D58A-319B-38DC-DF95219E93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7AE375-5DDA-5C8D-26E8-86D879778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AF769-F49E-5FCC-CE28-220D4594D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37589-0E07-B6D8-04AB-E7D85FA5C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21C06-1454-895B-FBCF-028276E1E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5415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C61ED-1CA5-7EE6-E135-80B240509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0603F5-0352-C365-96B1-0EA3E6DFC0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55A6D-87B3-E3BF-B17F-BB2BBC723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FCAEA-CA2C-9CAD-4C95-2F734F4F7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CD4A4-DCC9-E748-4C34-01651B927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1759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906AEF-1796-2FEC-CE9C-CCD97422AD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A307AC-DB48-E4F5-E7CF-AE99676EB9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DF652-EE59-0E11-5604-59A7648BC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EFFBC-E381-3AD1-0E2D-D2D5DACA2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BF574-3827-CD06-ACF2-E60587796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9614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EF7A8-81B5-B9B5-FF05-DAA58E58D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FC421-981B-872F-5238-1F1AF0482E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32E9A-B25B-A024-68CF-367E05FD4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D436A-7242-5E60-F89B-9D41D5D3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42031-1CA3-5604-B5A8-7068EBE5D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633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01A47-1CA6-92C9-9FFF-81F1B8DEB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F2AD06-6782-9357-5919-0CC5E650D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B8FC9-F134-36EF-37E1-1CE8C791F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B30DB-54EC-3BE3-AA49-CF8CD4689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AF9D9-7233-02F2-8202-630461E21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9266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959D9-1E69-FB61-3B3B-755411C2A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14585-FBEC-1609-673F-93C64793CA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966288-6CCA-37E0-8879-55851FF76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608D3-4658-3A4C-DD68-1CC3522E3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C6DCA-3073-BFF0-B6B6-C0C71D191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7DD4C-9C29-DF99-01F6-311190ED6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2305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3F8FB-E3C2-4B3C-A461-6B00086B5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7D5E6E-D434-8096-F016-DA8C550DF0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B0F6FC-FC9A-39E9-61D3-67CB57DB4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08CB2-011B-F4E7-7267-14FED00D83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21E145-631C-2774-F5F6-37D44B3C73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5D762E-177B-1791-CB70-2691A0BC7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2B2B9E-D94A-41A4-A1E2-59A23C919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1C0823-5AE7-EB39-04D1-7E91178DE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8423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D92FB-0AF5-9F1F-7EBD-189D36EEF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D7D1EE-77F2-CF82-2A8F-7AABA03CB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C30304-B9B0-12E9-B1CB-9B731AA4A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30C1E6-F675-C760-CB10-9E3A377F2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7094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06E788-9B28-7FF8-827E-1923FF9D3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BD8960-0A98-FAB0-8786-46B94A0AA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135686-9C1B-9EDE-BD48-45512EC8F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5809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3E25F-351B-9C25-8DAE-ECE94CA91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50E421-CE3E-7B76-7F38-A5777109B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AB1A78-81DD-2DE1-D8CA-F322DCC98C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9B271-AF48-2CBA-6BE0-6DF2292D7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E14C1-F3D8-D1E3-AD18-44F958C60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97166-BABC-42D3-F578-9F637995F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4275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A4A4E-4C90-FF00-A19C-2A609D990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85A04A-3277-4A0E-E5D2-BB86159F69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504FDF-D98F-E006-48BF-20FAC1D31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9F7F06-2C30-C2FD-2D96-EBE11004A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D61A98-63E5-F248-2F8C-136FB2A24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4FFD1-2096-A07D-51A7-BAA8B4F45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0611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DD4575-4DCF-2473-E1D4-DFE50A5FC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AC79D1-2681-8E50-870E-C071CBA3B0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18E87-BB43-CAE7-EA7B-17C6810FB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6F0A5-9BEF-4CC5-A88E-549D3A2758CC}" type="datetimeFigureOut">
              <a:rPr lang="en-IN" smtClean="0"/>
              <a:t>12-02-2025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7F909-ED20-20FF-8B12-1B947326CF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D6434-3E1D-DED6-D047-A23C6F20C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31891-7F6C-4647-B2A2-BEE0FD4F27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563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96F9E-6677-CB85-229A-0E913A0B8C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FPGA Based IP for Exponential Function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87EA6F-060C-94C3-1912-F26255FDAB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Dr. Shirshendu Roy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76461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9FC8F-A989-1B4A-1F31-7E957BC31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Exponential Architecture for Positive x</a:t>
            </a:r>
            <a:endParaRPr lang="en-IN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8B060FE-5E53-CDAE-56C2-66F655B94B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43" y="2445464"/>
            <a:ext cx="8064914" cy="3111660"/>
          </a:xfrm>
        </p:spPr>
      </p:pic>
    </p:spTree>
    <p:extLst>
      <p:ext uri="{BB962C8B-B14F-4D97-AF65-F5344CB8AC3E}">
        <p14:creationId xmlns:p14="http://schemas.microsoft.com/office/powerpoint/2010/main" val="2393718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79DBF-470C-BC05-FA7F-9ADD3E79D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Constant Multiplier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4B990-63A0-03C3-B1CF-306016B35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base"/>
            <a:r>
              <a:rPr lang="en-US" b="0" i="0" dirty="0">
                <a:solidFill>
                  <a:srgbClr val="4B4F58"/>
                </a:solidFill>
                <a:effectLst/>
                <a:latin typeface="-apple-system"/>
              </a:rPr>
              <a:t>This block is one of the most important combinational circuits, used in designing digital systems. To multiply by a constant data, complex multiplier blocks are not used. Instead, a scale block is used to approximate the result.</a:t>
            </a:r>
          </a:p>
          <a:p>
            <a:pPr algn="just" fontAlgn="base"/>
            <a:r>
              <a:rPr lang="en-US" b="0" i="0" dirty="0">
                <a:solidFill>
                  <a:srgbClr val="4B4F58"/>
                </a:solidFill>
                <a:effectLst/>
                <a:latin typeface="-apple-system"/>
              </a:rPr>
              <a:t>For example, to divide an input data stream by a constant value 3, a divider block should not be used. Division by 3 is equivalent to the multiplication by 0.3333 which can be expressed approximately as</a:t>
            </a:r>
          </a:p>
          <a:p>
            <a:pPr algn="just" fontAlgn="base"/>
            <a:endParaRPr lang="en-US" dirty="0">
              <a:solidFill>
                <a:srgbClr val="4B4F58"/>
              </a:solidFill>
              <a:latin typeface="-apple-system"/>
            </a:endParaRPr>
          </a:p>
          <a:p>
            <a:pPr algn="just" fontAlgn="base"/>
            <a:r>
              <a:rPr lang="en-US" b="0" i="0" dirty="0">
                <a:solidFill>
                  <a:srgbClr val="4B4F58"/>
                </a:solidFill>
                <a:effectLst/>
                <a:latin typeface="-apple-system"/>
              </a:rPr>
              <a:t>Binary Value = 0_010101010101  using precision of 10-bits</a:t>
            </a:r>
          </a:p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44DFA3-AFA3-3C48-5529-81B3C47DB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313" y="4820824"/>
            <a:ext cx="4115374" cy="45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777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AA9AB-B444-399A-EA2A-67A709D14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Wired Shifting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FA1A1-5C5D-A6AC-2CB3-6C60AE6E0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Multiplication or division by power 2 can be easily done by wired shifting. Wired shifting does not require any kind of hardware. It requires shifting logic from one point to another point by wires.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97F56A-92E2-3579-71CB-FF63B9A3C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9495" y="3236249"/>
            <a:ext cx="5973009" cy="202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549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C03B7-23BA-EC4D-FD81-096852149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Constant Multiplier or Scale Block</a:t>
            </a:r>
            <a:endParaRPr lang="en-IN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E5AFD6E-6B93-0904-626A-85741A55BC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6339" y="1910264"/>
            <a:ext cx="4639322" cy="4182059"/>
          </a:xfrm>
        </p:spPr>
      </p:pic>
    </p:spTree>
    <p:extLst>
      <p:ext uri="{BB962C8B-B14F-4D97-AF65-F5344CB8AC3E}">
        <p14:creationId xmlns:p14="http://schemas.microsoft.com/office/powerpoint/2010/main" val="606522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BCBD7-6060-B503-2142-29CDD6903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Common Architecture for Exponential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9267B7E-113E-1136-A821-7FD816323C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425" y="2431072"/>
            <a:ext cx="6963150" cy="3147925"/>
          </a:xfrm>
        </p:spPr>
      </p:pic>
    </p:spTree>
    <p:extLst>
      <p:ext uri="{BB962C8B-B14F-4D97-AF65-F5344CB8AC3E}">
        <p14:creationId xmlns:p14="http://schemas.microsoft.com/office/powerpoint/2010/main" val="892341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F83E1-6311-6143-64B4-5A9C68FF6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B0C9B23-0556-CB8A-D49C-DCFD8CF7F2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514" y="2013642"/>
            <a:ext cx="3352972" cy="3975304"/>
          </a:xfrm>
        </p:spPr>
      </p:pic>
    </p:spTree>
    <p:extLst>
      <p:ext uri="{BB962C8B-B14F-4D97-AF65-F5344CB8AC3E}">
        <p14:creationId xmlns:p14="http://schemas.microsoft.com/office/powerpoint/2010/main" val="823721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A3881-873B-B1F0-759B-77EB7CC17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A8A5585-BBAC-36A5-ED27-DD683CC55E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396" y="2210502"/>
            <a:ext cx="7925207" cy="3581584"/>
          </a:xfrm>
        </p:spPr>
      </p:pic>
    </p:spTree>
    <p:extLst>
      <p:ext uri="{BB962C8B-B14F-4D97-AF65-F5344CB8AC3E}">
        <p14:creationId xmlns:p14="http://schemas.microsoft.com/office/powerpoint/2010/main" val="429247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105F6-A2AE-6CB1-B22E-9418792F0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Accuracy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2161A-6D6F-CD8E-9899-38CE192E66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The error that occur in computation of exponential is due to two reasons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Use of approximation of exponential function (Taylor Series)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Number of bits reserved for fractional part (precision).</a:t>
            </a:r>
          </a:p>
          <a:p>
            <a:pPr marL="514350" indent="-514350">
              <a:buFont typeface="+mj-lt"/>
              <a:buAutoNum type="arabicPeriod"/>
            </a:pPr>
            <a:endParaRPr lang="en-IN" dirty="0"/>
          </a:p>
          <a:p>
            <a:pPr marL="0" indent="0">
              <a:buNone/>
            </a:pPr>
            <a:r>
              <a:rPr lang="en-IN" dirty="0"/>
              <a:t>The metrics that are used to measure accuracy are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RMSE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RSNR or SNR</a:t>
            </a:r>
          </a:p>
        </p:txBody>
      </p:sp>
    </p:spTree>
    <p:extLst>
      <p:ext uri="{BB962C8B-B14F-4D97-AF65-F5344CB8AC3E}">
        <p14:creationId xmlns:p14="http://schemas.microsoft.com/office/powerpoint/2010/main" val="4246724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5FB03-85DF-0C29-4609-C9447AAC4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of Exponential Function 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C2DAB-58E5-DA5D-CB62-EEC21A9FC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Exponential function is used in computation of following activation functions used in machine learning applications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Sigmoid function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Hyperbolic Tangent Function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Soft-Max function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9261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290F1-45F9-ACA5-D3BE-A6E074E4B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Sigmoid Function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9756D-F6DB-9AC7-0F4D-730DD32C2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0" i="0" dirty="0">
                <a:solidFill>
                  <a:srgbClr val="273239"/>
                </a:solidFill>
                <a:effectLst/>
                <a:latin typeface="Nunito" pitchFamily="2" charset="0"/>
              </a:rPr>
              <a:t>Sigmoid function is a widely used activation function. It is defined as:</a:t>
            </a:r>
          </a:p>
          <a:p>
            <a:pPr marL="0" indent="0">
              <a:buNone/>
            </a:pPr>
            <a:endParaRPr lang="en-US" dirty="0">
              <a:solidFill>
                <a:srgbClr val="273239"/>
              </a:solidFill>
              <a:latin typeface="Nunito" pitchFamily="2" charset="0"/>
            </a:endParaRPr>
          </a:p>
          <a:p>
            <a:pPr marL="0" indent="0">
              <a:buNone/>
            </a:pPr>
            <a:endParaRPr lang="en-US" b="0" i="0" dirty="0">
              <a:solidFill>
                <a:srgbClr val="273239"/>
              </a:solidFill>
              <a:effectLst/>
              <a:latin typeface="Nunito" pitchFamily="2" charset="0"/>
            </a:endParaRPr>
          </a:p>
          <a:p>
            <a:pPr marL="0" indent="0">
              <a:buNone/>
            </a:pPr>
            <a:r>
              <a:rPr lang="en-US" b="0" i="0" dirty="0">
                <a:solidFill>
                  <a:srgbClr val="273239"/>
                </a:solidFill>
                <a:effectLst/>
                <a:latin typeface="Nunito" pitchFamily="2" charset="0"/>
              </a:rPr>
              <a:t>The range of sigmoid function is from 0 to 1. </a:t>
            </a: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F4D48B-BB7B-A075-79DF-779B36F10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152" y="3109868"/>
            <a:ext cx="1047896" cy="6382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0DAA64-D0B7-7600-8001-BB28C942D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924" y="1825625"/>
            <a:ext cx="4574876" cy="321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017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F6097-E79C-5481-8B78-B5B54B3A2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Hyperbolic Tangent Function (tanh)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0145F-A0E8-B1D6-C5A8-036B78713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27471" cy="4351338"/>
          </a:xfrm>
        </p:spPr>
        <p:txBody>
          <a:bodyPr/>
          <a:lstStyle/>
          <a:p>
            <a:r>
              <a:rPr lang="en-US" dirty="0"/>
              <a:t>Tanh function or hyperbolic tangent function, is a shifted version of the sigmoid, allowing it to stretch across the y-axis. It is defined as: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0" i="0" dirty="0">
                <a:solidFill>
                  <a:srgbClr val="273239"/>
                </a:solidFill>
                <a:effectLst/>
                <a:latin typeface="Nunito" pitchFamily="2" charset="0"/>
              </a:rPr>
              <a:t>Alternatively, it can be expressed using the sigmoid function:</a:t>
            </a:r>
          </a:p>
          <a:p>
            <a:pPr marL="0" indent="0">
              <a:buNone/>
            </a:pPr>
            <a:endParaRPr lang="en-US" dirty="0">
              <a:solidFill>
                <a:srgbClr val="273239"/>
              </a:solidFill>
              <a:latin typeface="Nunito" pitchFamily="2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273239"/>
                </a:solidFill>
                <a:latin typeface="Nunito" pitchFamily="2" charset="0"/>
              </a:rPr>
              <a:t>Range is from -1 to 1.</a:t>
            </a:r>
          </a:p>
          <a:p>
            <a:pPr marL="0" indent="0">
              <a:buNone/>
            </a:pPr>
            <a:endParaRPr lang="en-US" dirty="0"/>
          </a:p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8450B-8C75-65CD-D6D9-936473563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897" y="3568105"/>
            <a:ext cx="2705478" cy="4572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841CD1-5193-7B78-C49D-65A819FF3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1110" y="4924929"/>
            <a:ext cx="3200847" cy="3524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B86418-2C11-EC75-2AD5-8F8965F44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3072" y="3123316"/>
            <a:ext cx="4177910" cy="285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456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58A1D-C4EB-409B-8E7F-07689D117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Soft-Max activation function</a:t>
            </a:r>
            <a:endParaRPr lang="en-IN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6B1D295-E7D1-559E-98C2-FFDAE8127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290DE7-2E36-BF5E-FBFA-476A590B3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967" y="2132331"/>
            <a:ext cx="8526065" cy="349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460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4E15E-40DF-6CA2-FE1F-4025CCEC0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Techniques for Computation of Exponential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A0BB0-05B5-5A07-FA29-D0B53F1AD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There are many techniques used in literature for computation of exponential, which are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polynomial approximation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Power series approximation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Linear interpolation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>
                <a:solidFill>
                  <a:srgbClr val="FF0000"/>
                </a:solidFill>
              </a:rPr>
              <a:t>Taylor Series Expansion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Template scaling</a:t>
            </a:r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Coordinate rotation digital computer (CORDIC) algorithm </a:t>
            </a:r>
          </a:p>
        </p:txBody>
      </p:sp>
    </p:spTree>
    <p:extLst>
      <p:ext uri="{BB962C8B-B14F-4D97-AF65-F5344CB8AC3E}">
        <p14:creationId xmlns:p14="http://schemas.microsoft.com/office/powerpoint/2010/main" val="408516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920B3-60BB-2AF7-48C7-FDD19C8F2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Exponential Range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423A9-631B-9B07-E359-E2F45CC72E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Majority of exponential algorithm computes the exponential within 0 to 1.</a:t>
            </a:r>
          </a:p>
          <a:p>
            <a:r>
              <a:rPr lang="en-IN" dirty="0"/>
              <a:t>How to extend the range…Express input data x as</a:t>
            </a:r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So, at the output we will get.</a:t>
            </a:r>
          </a:p>
          <a:p>
            <a:endParaRPr lang="en-IN" dirty="0"/>
          </a:p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E224F3-5A6E-4331-BC17-03809A369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338" y="3181315"/>
            <a:ext cx="5001323" cy="4953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D2429E-DEEB-A4DD-23CA-B71153526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7285" y="4808505"/>
            <a:ext cx="4677428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488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0918B-A90F-7E24-D225-B45AC97D7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Taylor Series Expansion of Exponential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887BC-0B19-6040-C805-CBFB813691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Exponential function for positive values of x can be written 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Exponential function for positive values of x can be written 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Exponential function can be closely approximated by Taylor series. Adding more term will increase accuracy but also increase complexity.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48BA78-276F-31E7-ABFD-CB8D057AC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950" y="2436537"/>
            <a:ext cx="5572903" cy="7811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9C7416-F48B-E018-6492-1A90956AAA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108" y="4001294"/>
            <a:ext cx="5696745" cy="87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286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1168B-9627-9868-8896-698425561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Taylor Series Expansion of Exponential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3E3D7-E760-C334-53BB-E39284D58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Exponential function can be approximated as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Negative exponential function can be approximated as</a:t>
            </a:r>
          </a:p>
          <a:p>
            <a:endParaRPr lang="en-US" dirty="0"/>
          </a:p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4ABFF2-7990-2634-A57E-9D5252EE7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285" y="2724052"/>
            <a:ext cx="5401429" cy="7049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048F2-1F3E-D494-2488-117DDF7BF5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5285" y="4569660"/>
            <a:ext cx="5620534" cy="70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232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450</Words>
  <Application>Microsoft Office PowerPoint</Application>
  <PresentationFormat>Widescreen</PresentationFormat>
  <Paragraphs>66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-apple-system</vt:lpstr>
      <vt:lpstr>Arial</vt:lpstr>
      <vt:lpstr>Calibri</vt:lpstr>
      <vt:lpstr>Calibri Light</vt:lpstr>
      <vt:lpstr>Nunito</vt:lpstr>
      <vt:lpstr>Office Theme</vt:lpstr>
      <vt:lpstr>FPGA Based IP for Exponential Function</vt:lpstr>
      <vt:lpstr>Application of Exponential Function </vt:lpstr>
      <vt:lpstr>Sigmoid Function</vt:lpstr>
      <vt:lpstr>Hyperbolic Tangent Function (tanh)</vt:lpstr>
      <vt:lpstr>Soft-Max activation function</vt:lpstr>
      <vt:lpstr>Techniques for Computation of Exponential</vt:lpstr>
      <vt:lpstr>Exponential Range</vt:lpstr>
      <vt:lpstr>Taylor Series Expansion of Exponential</vt:lpstr>
      <vt:lpstr>Taylor Series Expansion of Exponential</vt:lpstr>
      <vt:lpstr>Exponential Architecture for Positive x</vt:lpstr>
      <vt:lpstr>Constant Multiplier</vt:lpstr>
      <vt:lpstr>Wired Shifting</vt:lpstr>
      <vt:lpstr>Constant Multiplier or Scale Block</vt:lpstr>
      <vt:lpstr>Common Architecture for Exponential</vt:lpstr>
      <vt:lpstr>PowerPoint Presentation</vt:lpstr>
      <vt:lpstr>PowerPoint Presentation</vt:lpstr>
      <vt:lpstr>Accuracy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shirshendu roy</dc:creator>
  <cp:lastModifiedBy>shirshendu roy</cp:lastModifiedBy>
  <cp:revision>9</cp:revision>
  <dcterms:created xsi:type="dcterms:W3CDTF">2025-02-11T03:44:12Z</dcterms:created>
  <dcterms:modified xsi:type="dcterms:W3CDTF">2025-02-12T10:17:05Z</dcterms:modified>
</cp:coreProperties>
</file>